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58" r:id="rId7"/>
    <p:sldId id="269" r:id="rId8"/>
    <p:sldId id="262" r:id="rId9"/>
    <p:sldId id="265" r:id="rId10"/>
    <p:sldId id="272" r:id="rId11"/>
    <p:sldId id="273" r:id="rId12"/>
    <p:sldId id="274" r:id="rId13"/>
    <p:sldId id="275" r:id="rId14"/>
    <p:sldId id="276" r:id="rId15"/>
    <p:sldId id="277" r:id="rId16"/>
    <p:sldId id="279" r:id="rId17"/>
    <p:sldId id="280" r:id="rId18"/>
    <p:sldId id="281" r:id="rId19"/>
    <p:sldId id="27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0707" autoAdjust="0"/>
  </p:normalViewPr>
  <p:slideViewPr>
    <p:cSldViewPr snapToGrid="0">
      <p:cViewPr varScale="1">
        <p:scale>
          <a:sx n="101" d="100"/>
          <a:sy n="101" d="100"/>
        </p:scale>
        <p:origin x="1560"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4/12/23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https://lh6.googleusercontent.com/3FKsiXAZf0qhJh7ly0llpClNVAeBZdeU7-vWt5ExcFTbu8TOazHCinEaGxhD3TB-wbd3q4m1nW5z-_HtIv75Tvi12aH2wdVkY1BXrNxZw7SOpKsqSSdNj3cvVZjjldAYW8ZqC1gSLzSgReskSAhXRIw"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https://lh3.googleusercontent.com/LOqwMDGe5RbcB3Jab3lI6nwsCnC__0423xIz7di0fsAdnSO1TIWvP1JH8W4C5Zd8__RKT9N2Nmx7Ec7Kh8GywSTXoV8g1f5zgQij-TB6G86L7Xeti2s9FXCZIIK5IWQhISa90LXjuTa3PEx0HbpXJq8"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https://lh5.googleusercontent.com/BolNVeIqUgUTSHJXO93lgyyoaCkoMUUfkWC_d0z_SNlCZ4ohp0_yRs45KmWP4YLddjns2mixxXadUlW_HlMqKYXXMJCrXSZRExzDMZU_ND6hqnFeOWMAiWY6317yVOC5U1SEw5a5FcdaBHS3mT96mBs"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https://lh5.googleusercontent.com/LIXuUPBK6reiAhTDDMRs6zMcCvqoXvGV_mLyhJpXGrQj4iDnj1Nlp_Om_jnmBNqycvPIiV7Pm_5EvSsplfHgxz5vDtM8STBS2Jb_PuCohYLoaXfB6Y4sGWzN0r6_5rDBlm4U27XkJwBlycU2YC9THVY"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https://lh3.googleusercontent.com/DFXLJphE7pQMzjotJfCNDFJNzaysAiHF6D91KaROyBmkBu2Rc2eq6Oy-JNgrI73AOSaxV5aftTYC3m8u23rHxdfYKFLwAkMje8eHMJPfuMmWaGcb006p2bxOjdVAui8ELYPHnLzSaoueg6oISaqTT3I"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https://lh3.googleusercontent.com/DA1l3ojntWF8Ifl0b_Udw-0hY_u5EggRjg6erYOLSDt-M4mkU4yPT7LReYcBINOZiqQlcp9uyfd9ZDxq0r58dfbm0DO--Qh_L8FI9kf0F6OaPg6d5W9iyW_PJquDQFHRRXzEPFu8Qr3JbK-KN6koFm4"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708140" y="2120900"/>
            <a:ext cx="5331460" cy="2165720"/>
          </a:xfrm>
        </p:spPr>
        <p:txBody>
          <a:bodyPr/>
          <a:lstStyle/>
          <a:p>
            <a:pPr algn="ctr"/>
            <a:br>
              <a:rPr lang="en-US" sz="1800" b="1" dirty="0">
                <a:effectLst/>
                <a:latin typeface="TimesNewRomanPS"/>
              </a:rPr>
            </a:br>
            <a:r>
              <a:rPr lang="en-US" sz="2000" b="1" dirty="0">
                <a:effectLst/>
                <a:latin typeface="Times New Roman" panose="02020603050405020304" pitchFamily="18" charset="0"/>
                <a:cs typeface="Times New Roman" panose="02020603050405020304" pitchFamily="18" charset="0"/>
              </a:rPr>
              <a:t>CS- 584 MACHINE LEARNING </a:t>
            </a:r>
            <a:br>
              <a:rPr lang="en-US" sz="2000" b="1" dirty="0">
                <a:effectLst/>
                <a:latin typeface="Times New Roman" panose="02020603050405020304" pitchFamily="18" charset="0"/>
                <a:cs typeface="Times New Roman" panose="02020603050405020304" pitchFamily="18" charset="0"/>
              </a:rPr>
            </a:br>
            <a:br>
              <a:rPr lang="en-US" sz="2000" b="1" dirty="0">
                <a:effectLst/>
                <a:latin typeface="Times New Roman" panose="02020603050405020304" pitchFamily="18" charset="0"/>
                <a:cs typeface="Times New Roman" panose="02020603050405020304" pitchFamily="18" charset="0"/>
              </a:rPr>
            </a:br>
            <a:r>
              <a:rPr lang="en-US" sz="2000" b="1" dirty="0">
                <a:effectLst/>
                <a:latin typeface="Times New Roman" panose="02020603050405020304" pitchFamily="18" charset="0"/>
                <a:cs typeface="Times New Roman" panose="02020603050405020304" pitchFamily="18" charset="0"/>
              </a:rPr>
              <a:t>FINAL PROJECT</a:t>
            </a:r>
            <a:br>
              <a:rPr lang="en-US" sz="2000" b="1" dirty="0">
                <a:effectLst/>
                <a:latin typeface="Times New Roman" panose="02020603050405020304" pitchFamily="18" charset="0"/>
                <a:cs typeface="Times New Roman" panose="02020603050405020304" pitchFamily="18" charset="0"/>
              </a:rPr>
            </a:br>
            <a:br>
              <a:rPr lang="en-US" sz="2000" b="1" dirty="0">
                <a:effectLst/>
                <a:latin typeface="Times New Roman" panose="02020603050405020304" pitchFamily="18" charset="0"/>
                <a:cs typeface="Times New Roman" panose="02020603050405020304" pitchFamily="18" charset="0"/>
              </a:rPr>
            </a:br>
            <a:r>
              <a:rPr lang="en-US" sz="2000" b="1" dirty="0">
                <a:effectLst/>
                <a:latin typeface="Times New Roman" panose="02020603050405020304" pitchFamily="18" charset="0"/>
                <a:cs typeface="Times New Roman" panose="02020603050405020304" pitchFamily="18" charset="0"/>
              </a:rPr>
              <a:t>MUSIC RECOMMENDATION SYSTEM USING EMOTION RECOGNITION </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774230" y="5119394"/>
            <a:ext cx="3265370" cy="1141706"/>
          </a:xfrm>
        </p:spPr>
        <p:txBody>
          <a:bodyPr>
            <a:normAutofit/>
          </a:bodyPr>
          <a:lstStyle/>
          <a:p>
            <a:r>
              <a:rPr lang="en-US" dirty="0"/>
              <a:t>INSTRUCTOR:</a:t>
            </a:r>
          </a:p>
          <a:p>
            <a:r>
              <a:rPr lang="en-US" sz="1800" dirty="0" err="1">
                <a:effectLst/>
                <a:latin typeface="TimesNewRomanPSMT"/>
              </a:rPr>
              <a:t>Dr.Yan</a:t>
            </a:r>
            <a:r>
              <a:rPr lang="en-US" sz="1800" dirty="0">
                <a:effectLst/>
                <a:latin typeface="TimesNewRomanPSMT"/>
              </a:rPr>
              <a:t> Yan </a:t>
            </a:r>
            <a:endParaRPr lang="en-US" dirty="0"/>
          </a:p>
          <a:p>
            <a:endParaRPr lang="en-US" dirty="0"/>
          </a:p>
        </p:txBody>
      </p:sp>
      <p:sp>
        <p:nvSpPr>
          <p:cNvPr id="4" name="Subtitle 2">
            <a:extLst>
              <a:ext uri="{FF2B5EF4-FFF2-40B4-BE49-F238E27FC236}">
                <a16:creationId xmlns:a16="http://schemas.microsoft.com/office/drawing/2014/main" id="{A6E59E96-BD26-536C-B36A-037D8BEFC209}"/>
              </a:ext>
            </a:extLst>
          </p:cNvPr>
          <p:cNvSpPr txBox="1">
            <a:spLocks/>
          </p:cNvSpPr>
          <p:nvPr/>
        </p:nvSpPr>
        <p:spPr>
          <a:xfrm>
            <a:off x="294641" y="5119394"/>
            <a:ext cx="4941770" cy="15100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TEAM MEMBERS:</a:t>
            </a:r>
          </a:p>
          <a:p>
            <a:r>
              <a:rPr lang="en-US" dirty="0"/>
              <a:t>DIKSHITHA VARMAN – A20521565</a:t>
            </a:r>
          </a:p>
          <a:p>
            <a:r>
              <a:rPr lang="en-US" dirty="0"/>
              <a:t>JAYASURYA RATHINAGIRI – A20513480</a:t>
            </a:r>
          </a:p>
          <a:p>
            <a:r>
              <a:rPr lang="en-US" dirty="0"/>
              <a:t>KIRAN GOPI – A20520561</a:t>
            </a:r>
          </a:p>
          <a:p>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2" name="Rectangle 7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Emotional AI: Detecting facial expressions and emotions using CoreML  [Tutorial] | Packt Hub">
            <a:extLst>
              <a:ext uri="{FF2B5EF4-FFF2-40B4-BE49-F238E27FC236}">
                <a16:creationId xmlns:a16="http://schemas.microsoft.com/office/drawing/2014/main" id="{3779D9E1-51D1-6CFD-3DD2-44C23960C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8" t="9091" r="16470"/>
          <a:stretch/>
        </p:blipFill>
        <p:spPr bwMode="auto">
          <a:xfrm>
            <a:off x="4234050" y="10"/>
            <a:ext cx="7957949" cy="6857990"/>
          </a:xfrm>
          <a:prstGeom prst="rect">
            <a:avLst/>
          </a:prstGeom>
          <a:noFill/>
          <a:extLst>
            <a:ext uri="{909E8E84-426E-40DD-AFC4-6F175D3DCCD1}">
              <a14:hiddenFill xmlns:a14="http://schemas.microsoft.com/office/drawing/2010/main">
                <a:solidFill>
                  <a:srgbClr val="FFFFFF"/>
                </a:solidFill>
              </a14:hiddenFill>
            </a:ext>
          </a:extLst>
        </p:spPr>
      </p:pic>
      <p:sp>
        <p:nvSpPr>
          <p:cNvPr id="7204" name="Rectangle 7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4295BC7-9C0E-817C-1B31-7D6742F832C1}"/>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Aft>
                <a:spcPts val="600"/>
              </a:spcAft>
            </a:pPr>
            <a:r>
              <a:rPr lang="en-US" sz="2600" b="1" dirty="0"/>
              <a:t>Modules</a:t>
            </a:r>
          </a:p>
          <a:p>
            <a:pPr algn="ctr">
              <a:spcAft>
                <a:spcPts val="600"/>
              </a:spcAft>
            </a:pPr>
            <a:r>
              <a:rPr lang="en-US" sz="2600" b="1" dirty="0"/>
              <a:t>Image processing</a:t>
            </a:r>
          </a:p>
        </p:txBody>
      </p:sp>
      <p:sp>
        <p:nvSpPr>
          <p:cNvPr id="7206" name="Rectangle 7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08" name="Rectangle 7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a:extLst>
              <a:ext uri="{FF2B5EF4-FFF2-40B4-BE49-F238E27FC236}">
                <a16:creationId xmlns:a16="http://schemas.microsoft.com/office/drawing/2014/main" id="{6AA6AA67-9017-243B-228B-6A7A43BA945B}"/>
              </a:ext>
            </a:extLst>
          </p:cNvPr>
          <p:cNvSpPr>
            <a:spLocks noChangeArrowheads="1"/>
          </p:cNvSpPr>
          <p:nvPr/>
        </p:nvSpPr>
        <p:spPr bwMode="auto">
          <a:xfrm>
            <a:off x="371094" y="2718054"/>
            <a:ext cx="4632706" cy="32964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285750" marR="0" indent="-228600" algn="just">
              <a:lnSpc>
                <a:spcPct val="90000"/>
              </a:lnSpc>
              <a:spcBef>
                <a:spcPts val="0"/>
              </a:spcBef>
              <a:spcAft>
                <a:spcPts val="600"/>
              </a:spcAft>
              <a:buFont typeface="Arial" panose="020B0604020202020204" pitchFamily="34" charset="0"/>
              <a:buChar char="•"/>
            </a:pPr>
            <a:r>
              <a:rPr lang="en-US" sz="2000" dirty="0">
                <a:effectLst/>
              </a:rPr>
              <a:t>The input image is pre-processed by the "emotion function" before</a:t>
            </a:r>
            <a:r>
              <a:rPr lang="en-US" sz="2000" dirty="0"/>
              <a:t> </a:t>
            </a:r>
            <a:r>
              <a:rPr lang="en-US" sz="2000" dirty="0">
                <a:effectLst/>
              </a:rPr>
              <a:t>applying the </a:t>
            </a:r>
            <a:r>
              <a:rPr lang="en-US" sz="2000" dirty="0" err="1">
                <a:effectLst/>
              </a:rPr>
              <a:t>Haar</a:t>
            </a:r>
            <a:r>
              <a:rPr lang="en-US" sz="2000" dirty="0">
                <a:effectLst/>
              </a:rPr>
              <a:t> Cascade classifier. </a:t>
            </a:r>
          </a:p>
          <a:p>
            <a:pPr marL="285750" marR="0" indent="-228600" algn="just">
              <a:lnSpc>
                <a:spcPct val="90000"/>
              </a:lnSpc>
              <a:spcBef>
                <a:spcPts val="0"/>
              </a:spcBef>
              <a:spcAft>
                <a:spcPts val="600"/>
              </a:spcAft>
              <a:buFont typeface="Arial" panose="020B0604020202020204" pitchFamily="34" charset="0"/>
              <a:buChar char="•"/>
            </a:pPr>
            <a:endParaRPr lang="en-US" sz="2000" dirty="0">
              <a:effectLst/>
            </a:endParaRPr>
          </a:p>
          <a:p>
            <a:pPr marL="285750" marR="0" indent="-228600" algn="just">
              <a:lnSpc>
                <a:spcPct val="90000"/>
              </a:lnSpc>
              <a:spcBef>
                <a:spcPts val="0"/>
              </a:spcBef>
              <a:spcAft>
                <a:spcPts val="600"/>
              </a:spcAft>
              <a:buFont typeface="Arial" panose="020B0604020202020204" pitchFamily="34" charset="0"/>
              <a:buChar char="•"/>
            </a:pPr>
            <a:r>
              <a:rPr lang="en-US" sz="2000" dirty="0">
                <a:effectLst/>
              </a:rPr>
              <a:t>If no face is found, a "nil" label is returned. If a</a:t>
            </a:r>
            <a:r>
              <a:rPr lang="en-US" sz="2000" dirty="0"/>
              <a:t> </a:t>
            </a:r>
            <a:r>
              <a:rPr lang="en-US" sz="2000" dirty="0">
                <a:effectLst/>
              </a:rPr>
              <a:t>face is found, the "emotion function" sends the last face found to the VGG16 model for</a:t>
            </a:r>
            <a:r>
              <a:rPr lang="en-US" sz="2000" dirty="0"/>
              <a:t> </a:t>
            </a:r>
            <a:r>
              <a:rPr lang="en-US" sz="2000" dirty="0">
                <a:effectLst/>
              </a:rPr>
              <a:t>emotion detection. The predictions are analyzed, and an emotion label is returned.</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bg1"/>
                </a:solidFill>
                <a:latin typeface="Calibri" panose="020F0502020204030204"/>
              </a:rPr>
              <a:pPr>
                <a:spcAft>
                  <a:spcPts val="600"/>
                </a:spcAft>
                <a:defRPr/>
              </a:pPr>
              <a:t>10</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14754872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6EC50-C4DE-CAEF-611E-070B8A80BA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RESULTS</a:t>
            </a:r>
          </a:p>
        </p:txBody>
      </p:sp>
      <p:pic>
        <p:nvPicPr>
          <p:cNvPr id="8193" name="Picture 2" descr="Graphical user interface, chart&#10;&#10;Description automatically generated">
            <a:extLst>
              <a:ext uri="{FF2B5EF4-FFF2-40B4-BE49-F238E27FC236}">
                <a16:creationId xmlns:a16="http://schemas.microsoft.com/office/drawing/2014/main" id="{074A9D67-FB68-12EB-9322-193B944ADF7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5041900" y="1106955"/>
            <a:ext cx="6516116" cy="48382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981CD92-204C-0D98-BBE8-866DD464B8C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11</a:t>
            </a:fld>
            <a:endParaRPr lang="en-US" sz="1200">
              <a:solidFill>
                <a:schemeClr val="tx1">
                  <a:alpha val="80000"/>
                </a:schemeClr>
              </a:solidFill>
            </a:endParaRPr>
          </a:p>
        </p:txBody>
      </p:sp>
      <p:sp>
        <p:nvSpPr>
          <p:cNvPr id="6" name="Rectangle 2">
            <a:extLst>
              <a:ext uri="{FF2B5EF4-FFF2-40B4-BE49-F238E27FC236}">
                <a16:creationId xmlns:a16="http://schemas.microsoft.com/office/drawing/2014/main" id="{9C0B7BCA-5EF2-68C9-D3BE-F94ABA6BF426}"/>
              </a:ext>
            </a:extLst>
          </p:cNvPr>
          <p:cNvSpPr>
            <a:spLocks noChangeArrowheads="1"/>
          </p:cNvSpPr>
          <p:nvPr/>
        </p:nvSpPr>
        <p:spPr bwMode="auto">
          <a:xfrm flipV="1">
            <a:off x="475734" y="-1"/>
            <a:ext cx="117162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0657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6EC50-C4DE-CAEF-611E-070B8A80BA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RESULTS</a:t>
            </a:r>
          </a:p>
        </p:txBody>
      </p:sp>
      <p:sp>
        <p:nvSpPr>
          <p:cNvPr id="5" name="Slide Number Placeholder 4">
            <a:extLst>
              <a:ext uri="{FF2B5EF4-FFF2-40B4-BE49-F238E27FC236}">
                <a16:creationId xmlns:a16="http://schemas.microsoft.com/office/drawing/2014/main" id="{9981CD92-204C-0D98-BBE8-866DD464B8C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12</a:t>
            </a:fld>
            <a:endParaRPr lang="en-US" sz="1200">
              <a:solidFill>
                <a:schemeClr val="tx1">
                  <a:alpha val="80000"/>
                </a:schemeClr>
              </a:solidFill>
            </a:endParaRPr>
          </a:p>
        </p:txBody>
      </p:sp>
      <p:sp>
        <p:nvSpPr>
          <p:cNvPr id="6" name="Rectangle 2">
            <a:extLst>
              <a:ext uri="{FF2B5EF4-FFF2-40B4-BE49-F238E27FC236}">
                <a16:creationId xmlns:a16="http://schemas.microsoft.com/office/drawing/2014/main" id="{9C0B7BCA-5EF2-68C9-D3BE-F94ABA6BF426}"/>
              </a:ext>
            </a:extLst>
          </p:cNvPr>
          <p:cNvSpPr>
            <a:spLocks noChangeArrowheads="1"/>
          </p:cNvSpPr>
          <p:nvPr/>
        </p:nvSpPr>
        <p:spPr bwMode="auto">
          <a:xfrm flipV="1">
            <a:off x="475734" y="-1"/>
            <a:ext cx="117162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A3CB0FC4-2310-15F8-B9AB-A3ADA6643EE3}"/>
              </a:ext>
            </a:extLst>
          </p:cNvPr>
          <p:cNvSpPr>
            <a:spLocks noChangeArrowheads="1"/>
          </p:cNvSpPr>
          <p:nvPr/>
        </p:nvSpPr>
        <p:spPr bwMode="auto">
          <a:xfrm>
            <a:off x="4216526" y="2389501"/>
            <a:ext cx="127694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41" name="Picture 1" descr="Text&#10;&#10;Description automatically generated">
            <a:extLst>
              <a:ext uri="{FF2B5EF4-FFF2-40B4-BE49-F238E27FC236}">
                <a16:creationId xmlns:a16="http://schemas.microsoft.com/office/drawing/2014/main" id="{96610237-186E-3271-CC44-2967FCD0697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216526" y="2389501"/>
            <a:ext cx="7979847" cy="230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2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55BA9AD5-5D18-A6FC-D24E-EEB0E525D7F9}"/>
              </a:ext>
            </a:extLst>
          </p:cNvPr>
          <p:cNvPicPr>
            <a:picLocks noChangeAspect="1"/>
          </p:cNvPicPr>
          <p:nvPr/>
        </p:nvPicPr>
        <p:blipFill rotWithShape="1">
          <a:blip r:embed="rId2"/>
          <a:srcRect b="9056"/>
          <a:stretch/>
        </p:blipFill>
        <p:spPr>
          <a:xfrm>
            <a:off x="4463986" y="1316904"/>
            <a:ext cx="7145931" cy="4224192"/>
          </a:xfrm>
          <a:prstGeom prst="rect">
            <a:avLst/>
          </a:prstGeom>
        </p:spPr>
      </p:pic>
      <p:sp>
        <p:nvSpPr>
          <p:cNvPr id="5" name="Slide Number Placeholder 4">
            <a:extLst>
              <a:ext uri="{FF2B5EF4-FFF2-40B4-BE49-F238E27FC236}">
                <a16:creationId xmlns:a16="http://schemas.microsoft.com/office/drawing/2014/main" id="{2EF801BE-1F21-8239-1FB9-13195B23EE4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smtClean="0">
                <a:solidFill>
                  <a:schemeClr val="tx1">
                    <a:alpha val="80000"/>
                  </a:schemeClr>
                </a:solidFill>
              </a:rPr>
              <a:pPr>
                <a:spcAft>
                  <a:spcPts val="600"/>
                </a:spcAft>
              </a:pPr>
              <a:t>13</a:t>
            </a:fld>
            <a:endParaRPr lang="en-US" sz="1200">
              <a:solidFill>
                <a:schemeClr val="tx1">
                  <a:alpha val="80000"/>
                </a:schemeClr>
              </a:solidFill>
            </a:endParaRPr>
          </a:p>
        </p:txBody>
      </p:sp>
      <p:sp>
        <p:nvSpPr>
          <p:cNvPr id="8" name="Title 1">
            <a:extLst>
              <a:ext uri="{FF2B5EF4-FFF2-40B4-BE49-F238E27FC236}">
                <a16:creationId xmlns:a16="http://schemas.microsoft.com/office/drawing/2014/main" id="{39ED7319-C491-8C97-4C59-41C877219714}"/>
              </a:ext>
            </a:extLst>
          </p:cNvPr>
          <p:cNvSpPr>
            <a:spLocks noGrp="1"/>
          </p:cNvSpPr>
          <p:nvPr>
            <p:ph type="title"/>
          </p:nvPr>
        </p:nvSpPr>
        <p:spPr>
          <a:xfrm>
            <a:off x="901700" y="1903766"/>
            <a:ext cx="2692400" cy="2604734"/>
          </a:xfrm>
          <a:noFill/>
        </p:spPr>
        <p:txBody>
          <a:bodyPr vert="horz" lIns="91440" tIns="45720" rIns="91440" bIns="45720" rtlCol="0" anchor="ctr">
            <a:normAutofit/>
          </a:bodyPr>
          <a:lstStyle/>
          <a:p>
            <a:pPr algn="ctr"/>
            <a:r>
              <a:rPr lang="en-US" b="1" kern="1200" dirty="0">
                <a:solidFill>
                  <a:srgbClr val="FFFFFF"/>
                </a:solidFill>
                <a:latin typeface="+mj-lt"/>
                <a:ea typeface="+mj-ea"/>
                <a:cs typeface="+mj-cs"/>
              </a:rPr>
              <a:t>APPLICATION HOMEPAGE</a:t>
            </a:r>
          </a:p>
        </p:txBody>
      </p:sp>
    </p:spTree>
    <p:extLst>
      <p:ext uri="{BB962C8B-B14F-4D97-AF65-F5344CB8AC3E}">
        <p14:creationId xmlns:p14="http://schemas.microsoft.com/office/powerpoint/2010/main" val="263778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3665256D-F38B-D2DF-5473-2B0EA3039FFC}"/>
              </a:ext>
            </a:extLst>
          </p:cNvPr>
          <p:cNvPicPr>
            <a:picLocks noChangeAspect="1"/>
          </p:cNvPicPr>
          <p:nvPr/>
        </p:nvPicPr>
        <p:blipFill rotWithShape="1">
          <a:blip r:embed="rId2"/>
          <a:srcRect b="8769"/>
          <a:stretch/>
        </p:blipFill>
        <p:spPr>
          <a:xfrm>
            <a:off x="4777315" y="1224108"/>
            <a:ext cx="7080529" cy="4198792"/>
          </a:xfrm>
          <a:prstGeom prst="rect">
            <a:avLst/>
          </a:prstGeom>
        </p:spPr>
      </p:pic>
      <p:sp>
        <p:nvSpPr>
          <p:cNvPr id="5" name="Slide Number Placeholder 4">
            <a:extLst>
              <a:ext uri="{FF2B5EF4-FFF2-40B4-BE49-F238E27FC236}">
                <a16:creationId xmlns:a16="http://schemas.microsoft.com/office/drawing/2014/main" id="{9DBC88E5-3F3D-08D8-816F-4EFDA391D05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14</a:t>
            </a:fld>
            <a:endParaRPr lang="en-US" sz="1200">
              <a:solidFill>
                <a:schemeClr val="tx1">
                  <a:alpha val="80000"/>
                </a:schemeClr>
              </a:solidFill>
            </a:endParaRPr>
          </a:p>
        </p:txBody>
      </p:sp>
      <p:sp>
        <p:nvSpPr>
          <p:cNvPr id="8" name="Title 1">
            <a:extLst>
              <a:ext uri="{FF2B5EF4-FFF2-40B4-BE49-F238E27FC236}">
                <a16:creationId xmlns:a16="http://schemas.microsoft.com/office/drawing/2014/main" id="{9EED0E79-001E-35EA-4819-55BFFEE80D6F}"/>
              </a:ext>
            </a:extLst>
          </p:cNvPr>
          <p:cNvSpPr>
            <a:spLocks noGrp="1"/>
          </p:cNvSpPr>
          <p:nvPr>
            <p:ph type="title"/>
          </p:nvPr>
        </p:nvSpPr>
        <p:spPr>
          <a:xfrm>
            <a:off x="901700" y="1903766"/>
            <a:ext cx="2692400" cy="2604734"/>
          </a:xfrm>
          <a:noFill/>
        </p:spPr>
        <p:txBody>
          <a:bodyPr vert="horz" lIns="91440" tIns="45720" rIns="91440" bIns="45720" rtlCol="0" anchor="ctr">
            <a:normAutofit/>
          </a:bodyPr>
          <a:lstStyle/>
          <a:p>
            <a:pPr algn="ctr"/>
            <a:r>
              <a:rPr lang="en-US" b="1" kern="1200" dirty="0">
                <a:solidFill>
                  <a:srgbClr val="FFFFFF"/>
                </a:solidFill>
                <a:latin typeface="+mj-lt"/>
                <a:ea typeface="+mj-ea"/>
                <a:cs typeface="+mj-cs"/>
              </a:rPr>
              <a:t>EMOTION DETECTION</a:t>
            </a: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r>
              <a:rPr lang="en-US" sz="1200" b="1" kern="1200" dirty="0">
                <a:solidFill>
                  <a:srgbClr val="FFFFFF"/>
                </a:solidFill>
                <a:latin typeface="+mj-lt"/>
                <a:ea typeface="+mj-ea"/>
                <a:cs typeface="+mj-cs"/>
              </a:rPr>
              <a:t>EMOTION DEDUCTED: HAPPY</a:t>
            </a:r>
            <a:endParaRPr lang="en-US" b="1" kern="1200" dirty="0">
              <a:solidFill>
                <a:srgbClr val="FFFFFF"/>
              </a:solidFill>
              <a:latin typeface="+mj-lt"/>
              <a:ea typeface="+mj-ea"/>
              <a:cs typeface="+mj-cs"/>
            </a:endParaRPr>
          </a:p>
        </p:txBody>
      </p:sp>
    </p:spTree>
    <p:extLst>
      <p:ext uri="{BB962C8B-B14F-4D97-AF65-F5344CB8AC3E}">
        <p14:creationId xmlns:p14="http://schemas.microsoft.com/office/powerpoint/2010/main" val="4272515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C9D09F73-31A8-F4EB-C162-E0BD4F5B3109}"/>
              </a:ext>
            </a:extLst>
          </p:cNvPr>
          <p:cNvPicPr>
            <a:picLocks noChangeAspect="1"/>
          </p:cNvPicPr>
          <p:nvPr/>
        </p:nvPicPr>
        <p:blipFill rotWithShape="1">
          <a:blip r:embed="rId2"/>
          <a:srcRect b="9056"/>
          <a:stretch/>
        </p:blipFill>
        <p:spPr>
          <a:xfrm>
            <a:off x="4777316" y="1249508"/>
            <a:ext cx="7059994" cy="4173392"/>
          </a:xfrm>
          <a:prstGeom prst="rect">
            <a:avLst/>
          </a:prstGeom>
        </p:spPr>
      </p:pic>
      <p:sp>
        <p:nvSpPr>
          <p:cNvPr id="5" name="Slide Number Placeholder 4">
            <a:extLst>
              <a:ext uri="{FF2B5EF4-FFF2-40B4-BE49-F238E27FC236}">
                <a16:creationId xmlns:a16="http://schemas.microsoft.com/office/drawing/2014/main" id="{A925F35A-1E11-45BC-9766-30E890F8E54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15</a:t>
            </a:fld>
            <a:endParaRPr lang="en-US" sz="1200">
              <a:solidFill>
                <a:schemeClr val="tx1">
                  <a:alpha val="80000"/>
                </a:schemeClr>
              </a:solidFill>
            </a:endParaRPr>
          </a:p>
        </p:txBody>
      </p:sp>
      <p:sp>
        <p:nvSpPr>
          <p:cNvPr id="8" name="Title 1">
            <a:extLst>
              <a:ext uri="{FF2B5EF4-FFF2-40B4-BE49-F238E27FC236}">
                <a16:creationId xmlns:a16="http://schemas.microsoft.com/office/drawing/2014/main" id="{816BE17D-F82B-69B7-BE65-426F48B967D8}"/>
              </a:ext>
            </a:extLst>
          </p:cNvPr>
          <p:cNvSpPr>
            <a:spLocks noGrp="1"/>
          </p:cNvSpPr>
          <p:nvPr>
            <p:ph type="title"/>
          </p:nvPr>
        </p:nvSpPr>
        <p:spPr>
          <a:xfrm>
            <a:off x="901700" y="1903766"/>
            <a:ext cx="2692400" cy="2604734"/>
          </a:xfrm>
          <a:noFill/>
        </p:spPr>
        <p:txBody>
          <a:bodyPr vert="horz" lIns="91440" tIns="45720" rIns="91440" bIns="45720" rtlCol="0" anchor="ctr">
            <a:normAutofit/>
          </a:bodyPr>
          <a:lstStyle/>
          <a:p>
            <a:pPr algn="ctr"/>
            <a:r>
              <a:rPr lang="en-US" b="1" kern="1200" dirty="0">
                <a:solidFill>
                  <a:srgbClr val="FFFFFF"/>
                </a:solidFill>
                <a:latin typeface="+mj-lt"/>
                <a:ea typeface="+mj-ea"/>
                <a:cs typeface="+mj-cs"/>
              </a:rPr>
              <a:t>EMOTION DETECTION</a:t>
            </a: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r>
              <a:rPr lang="en-US" sz="1200" b="1" kern="1200" dirty="0">
                <a:solidFill>
                  <a:srgbClr val="FFFFFF"/>
                </a:solidFill>
                <a:latin typeface="+mj-lt"/>
                <a:ea typeface="+mj-ea"/>
                <a:cs typeface="+mj-cs"/>
              </a:rPr>
              <a:t>EMOTION DEDUCTED: ANGRY</a:t>
            </a:r>
            <a:endParaRPr lang="en-US" b="1" kern="1200" dirty="0">
              <a:solidFill>
                <a:srgbClr val="FFFFFF"/>
              </a:solidFill>
              <a:latin typeface="+mj-lt"/>
              <a:ea typeface="+mj-ea"/>
              <a:cs typeface="+mj-cs"/>
            </a:endParaRPr>
          </a:p>
        </p:txBody>
      </p:sp>
    </p:spTree>
    <p:extLst>
      <p:ext uri="{BB962C8B-B14F-4D97-AF65-F5344CB8AC3E}">
        <p14:creationId xmlns:p14="http://schemas.microsoft.com/office/powerpoint/2010/main" val="341357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C4913C0-585F-CABE-2B56-D1A1136E6440}"/>
              </a:ext>
            </a:extLst>
          </p:cNvPr>
          <p:cNvPicPr>
            <a:picLocks noChangeAspect="1"/>
          </p:cNvPicPr>
          <p:nvPr/>
        </p:nvPicPr>
        <p:blipFill rotWithShape="1">
          <a:blip r:embed="rId2"/>
          <a:srcRect t="8332" b="1306"/>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B4D26-3A0F-BC1E-4F6C-86A054196169}"/>
              </a:ext>
            </a:extLst>
          </p:cNvPr>
          <p:cNvSpPr>
            <a:spLocks noGrp="1"/>
          </p:cNvSpPr>
          <p:nvPr>
            <p:ph type="title"/>
          </p:nvPr>
        </p:nvSpPr>
        <p:spPr>
          <a:xfrm>
            <a:off x="1104900" y="910431"/>
            <a:ext cx="4724400" cy="1466455"/>
          </a:xfrm>
        </p:spPr>
        <p:txBody>
          <a:bodyPr vert="horz" lIns="91440" tIns="45720" rIns="91440" bIns="45720" rtlCol="0" anchor="b">
            <a:normAutofit/>
          </a:bodyPr>
          <a:lstStyle/>
          <a:p>
            <a:r>
              <a:rPr lang="en-US" sz="4400" b="1">
                <a:solidFill>
                  <a:schemeClr val="bg1"/>
                </a:solidFill>
              </a:rPr>
              <a:t>FUTURE WORK</a:t>
            </a:r>
          </a:p>
        </p:txBody>
      </p:sp>
      <p:sp>
        <p:nvSpPr>
          <p:cNvPr id="7" name="TextBox 6">
            <a:extLst>
              <a:ext uri="{FF2B5EF4-FFF2-40B4-BE49-F238E27FC236}">
                <a16:creationId xmlns:a16="http://schemas.microsoft.com/office/drawing/2014/main" id="{00750416-2C34-9AA4-8C0B-AC5CA8FBEEAA}"/>
              </a:ext>
            </a:extLst>
          </p:cNvPr>
          <p:cNvSpPr txBox="1"/>
          <p:nvPr/>
        </p:nvSpPr>
        <p:spPr>
          <a:xfrm>
            <a:off x="1104900" y="2492080"/>
            <a:ext cx="5321300" cy="3455489"/>
          </a:xfrm>
          <a:prstGeom prst="rect">
            <a:avLst/>
          </a:prstGeom>
        </p:spPr>
        <p:txBody>
          <a:bodyPr vert="horz" lIns="91440" tIns="45720" rIns="91440" bIns="45720" rtlCol="0">
            <a:normAutofit/>
          </a:bodyPr>
          <a:lstStyle/>
          <a:p>
            <a:pPr marL="0" marR="0" indent="-228600" algn="just">
              <a:lnSpc>
                <a:spcPct val="90000"/>
              </a:lnSpc>
              <a:spcBef>
                <a:spcPts val="0"/>
              </a:spcBef>
              <a:spcAft>
                <a:spcPts val="600"/>
              </a:spcAft>
              <a:buFont typeface="Arial" panose="020B0604020202020204" pitchFamily="34" charset="0"/>
              <a:buChar char="•"/>
            </a:pPr>
            <a:r>
              <a:rPr lang="en-US" sz="1900" dirty="0">
                <a:solidFill>
                  <a:schemeClr val="bg1"/>
                </a:solidFill>
                <a:effectLst/>
              </a:rPr>
              <a:t>Multiple face detection must be handled.</a:t>
            </a:r>
          </a:p>
          <a:p>
            <a:pPr marL="0" marR="0" indent="-228600" algn="just">
              <a:lnSpc>
                <a:spcPct val="90000"/>
              </a:lnSpc>
              <a:spcBef>
                <a:spcPts val="0"/>
              </a:spcBef>
              <a:spcAft>
                <a:spcPts val="600"/>
              </a:spcAft>
              <a:buFont typeface="Arial" panose="020B0604020202020204" pitchFamily="34" charset="0"/>
              <a:buChar char="•"/>
            </a:pPr>
            <a:r>
              <a:rPr lang="en-US" sz="1900" dirty="0">
                <a:solidFill>
                  <a:schemeClr val="bg1"/>
                </a:solidFill>
                <a:effectLst/>
              </a:rPr>
              <a:t>More songs need to be analyzed and added to different emotion playlist as we have kept 10</a:t>
            </a:r>
            <a:r>
              <a:rPr lang="en-US" sz="1900" dirty="0">
                <a:solidFill>
                  <a:schemeClr val="bg1"/>
                </a:solidFill>
              </a:rPr>
              <a:t> </a:t>
            </a:r>
            <a:r>
              <a:rPr lang="en-US" sz="1900" dirty="0">
                <a:solidFill>
                  <a:schemeClr val="bg1"/>
                </a:solidFill>
                <a:effectLst/>
              </a:rPr>
              <a:t>songs for each playlist</a:t>
            </a:r>
          </a:p>
          <a:p>
            <a:pPr marL="0" marR="0" indent="-228600" algn="just">
              <a:lnSpc>
                <a:spcPct val="90000"/>
              </a:lnSpc>
              <a:spcBef>
                <a:spcPts val="0"/>
              </a:spcBef>
              <a:spcAft>
                <a:spcPts val="600"/>
              </a:spcAft>
              <a:buFont typeface="Arial" panose="020B0604020202020204" pitchFamily="34" charset="0"/>
              <a:buChar char="•"/>
            </a:pPr>
            <a:r>
              <a:rPr lang="en-US" sz="1900" dirty="0">
                <a:solidFill>
                  <a:schemeClr val="bg1"/>
                </a:solidFill>
                <a:effectLst/>
              </a:rPr>
              <a:t>Currently our application plays music in the Spotify web player and we are working on to play the music in the primary application itself where we have provided with the “Play in Device” button in the UI.</a:t>
            </a:r>
          </a:p>
        </p:txBody>
      </p:sp>
      <p:sp>
        <p:nvSpPr>
          <p:cNvPr id="5" name="Slide Number Placeholder 4">
            <a:extLst>
              <a:ext uri="{FF2B5EF4-FFF2-40B4-BE49-F238E27FC236}">
                <a16:creationId xmlns:a16="http://schemas.microsoft.com/office/drawing/2014/main" id="{194172E5-D6B8-8844-057F-5101EEC2B284}"/>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16</a:t>
            </a:fld>
            <a:endParaRPr lang="en-US" sz="1200">
              <a:solidFill>
                <a:srgbClr val="FFFFFF"/>
              </a:solidFill>
              <a:latin typeface="Calibri" panose="020F0502020204030204"/>
            </a:endParaRPr>
          </a:p>
        </p:txBody>
      </p:sp>
      <p:sp>
        <p:nvSpPr>
          <p:cNvPr id="37" name="Rectangle 3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47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940300" y="2504736"/>
            <a:ext cx="4179570" cy="1524735"/>
          </a:xfrm>
        </p:spPr>
        <p:txBody>
          <a:bodyPr/>
          <a:lstStyle/>
          <a:p>
            <a:r>
              <a:rPr lang="en-US" sz="4800"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254000" y="406401"/>
            <a:ext cx="5016500" cy="987501"/>
          </a:xfrm>
        </p:spPr>
        <p:txBody>
          <a:bodyPr>
            <a:normAutofit/>
          </a:bodyPr>
          <a:lstStyle/>
          <a:p>
            <a:r>
              <a:rPr lang="en-US" sz="4800"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888381" y="1483112"/>
            <a:ext cx="5207619" cy="3891776"/>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DATASET</a:t>
            </a:r>
          </a:p>
          <a:p>
            <a:r>
              <a:rPr lang="en-US" dirty="0">
                <a:latin typeface="Times New Roman" panose="02020603050405020304" pitchFamily="18" charset="0"/>
                <a:cs typeface="Times New Roman" panose="02020603050405020304" pitchFamily="18" charset="0"/>
              </a:rPr>
              <a:t>IMPLEMENTATION DETAILS</a:t>
            </a:r>
          </a:p>
          <a:p>
            <a:r>
              <a:rPr lang="en-US" dirty="0">
                <a:latin typeface="Times New Roman" panose="02020603050405020304" pitchFamily="18" charset="0"/>
                <a:cs typeface="Times New Roman" panose="02020603050405020304" pitchFamily="18" charset="0"/>
              </a:rPr>
              <a:t>MODULES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EMOTION DETECTION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SPOTIFY API</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FRAMEWORK</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VGG16 MODEL</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PROCESSING</a:t>
            </a:r>
          </a:p>
          <a:p>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FUTURE WORK</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44475" y="469899"/>
            <a:ext cx="5111750" cy="629193"/>
          </a:xfrm>
        </p:spPr>
        <p:txBody>
          <a:bodyPr/>
          <a:lstStyle/>
          <a:p>
            <a:r>
              <a:rPr lang="en-US"/>
              <a:t>INTRODUCTION</a:t>
            </a: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84200" y="1397000"/>
            <a:ext cx="7416800" cy="4000500"/>
          </a:xfrm>
        </p:spPr>
        <p:txBody>
          <a:bodyPr>
            <a:normAutofit/>
          </a:bodyPr>
          <a:lstStyle/>
          <a:p>
            <a:pPr marL="0" marR="0" algn="just">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Managing a large music collection can be challenging for listeners who have to manually create and organize playlists with hundreds of songs. This can be a time-consuming and tedious task that can also lead to wasted device memory if unused songs are not properly managed.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Selecting songs based on mood and preference can also be a hassle for users who have to do so manually each time they want to listen to music. This can be especially challenging when preferences and play-styles change over time, making it difficult to reorganize and play music.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address these issues, a machine learning approach that utilizes facial scanning and feature tracking has been implemented to detect the user's mood and generate a personalized playlist based on it. This approach can help users save time and effort by automating the process of creating and selecting music playlists that match their mood and preferences.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2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6">
            <a:extLst>
              <a:ext uri="{FF2B5EF4-FFF2-40B4-BE49-F238E27FC236}">
                <a16:creationId xmlns:a16="http://schemas.microsoft.com/office/drawing/2014/main" id="{F6C9B67C-BE79-48B2-ACC3-B431D06AF3D2}"/>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274" t="9091" r="32094" b="1"/>
          <a:stretch>
            <a:fillRect/>
          </a:stretch>
        </p:blipFill>
        <p:spPr bwMode="auto">
          <a:xfrm>
            <a:off x="5437502" y="10"/>
            <a:ext cx="67544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8" name="Rectangle 103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91084" y="1190625"/>
            <a:ext cx="3438144" cy="1124712"/>
          </a:xfrm>
        </p:spPr>
        <p:txBody>
          <a:bodyPr vert="horz" lIns="91440" tIns="45720" rIns="91440" bIns="45720" rtlCol="0" anchor="b">
            <a:normAutofit fontScale="90000"/>
          </a:bodyPr>
          <a:lstStyle/>
          <a:p>
            <a:r>
              <a:rPr lang="en-US" sz="4900" dirty="0"/>
              <a:t>DATASET</a:t>
            </a:r>
            <a:br>
              <a:rPr lang="en-US" dirty="0"/>
            </a:br>
            <a:r>
              <a:rPr lang="en-US" dirty="0"/>
              <a:t>FER2013</a:t>
            </a:r>
          </a:p>
        </p:txBody>
      </p:sp>
      <p:sp>
        <p:nvSpPr>
          <p:cNvPr id="1039" name="Rectangle 10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6" name="Rectangle 10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36F6FCFA-EB01-6B0D-6E35-F9CEF63A0C30}"/>
              </a:ext>
            </a:extLst>
          </p:cNvPr>
          <p:cNvSpPr txBox="1">
            <a:spLocks/>
          </p:cNvSpPr>
          <p:nvPr/>
        </p:nvSpPr>
        <p:spPr>
          <a:xfrm>
            <a:off x="291084" y="2527267"/>
            <a:ext cx="4721606" cy="4194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just">
              <a:spcBef>
                <a:spcPts val="0"/>
              </a:spcBef>
              <a:spcAft>
                <a:spcPts val="0"/>
              </a:spcAf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The FER2013 dataset is a publicly available dataset consisting of 35,887 grayscale images of faces that are 48x48 pixels in size.</a:t>
            </a:r>
          </a:p>
          <a:p>
            <a:pPr marL="0" marR="0" indent="0" algn="just">
              <a:spcBef>
                <a:spcPts val="0"/>
              </a:spcBef>
              <a:spcAft>
                <a:spcPts val="0"/>
              </a:spcAft>
              <a:buNone/>
            </a:pP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The images are labeled with one of seven different facial expressions: angry, disgust, fear, happy, sad, surprise, and neutral.</a:t>
            </a:r>
          </a:p>
          <a:p>
            <a:pPr marL="0" marR="0" indent="0" algn="just">
              <a:spcBef>
                <a:spcPts val="0"/>
              </a:spcBef>
              <a:spcAft>
                <a:spcPts val="0"/>
              </a:spcAft>
              <a:buNone/>
            </a:pP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The dataset is split into three subsets: a training set, a validation set, and a test set, with the training set containing 28,709 images, the validation set containing 3,589 images, and the test set containing 3,589 images.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spcAft>
                <a:spcPts val="600"/>
              </a:spcAft>
              <a:buNone/>
            </a:pPr>
            <a:endParaRPr lang="en-US" sz="20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solidFill>
                <a:latin typeface="Calibri" panose="020F0502020204030204"/>
              </a:rPr>
              <a:pPr>
                <a:spcAft>
                  <a:spcPts val="600"/>
                </a:spcAft>
                <a:defRPr/>
              </a:pPr>
              <a:t>4</a:t>
            </a:fld>
            <a:endParaRPr lang="en-US" sz="1200">
              <a:solidFill>
                <a:schemeClr val="tx1"/>
              </a:solidFill>
              <a:latin typeface="Calibri" panose="020F0502020204030204"/>
            </a:endParaRPr>
          </a:p>
        </p:txBody>
      </p:sp>
      <p:sp>
        <p:nvSpPr>
          <p:cNvPr id="7" name="Rectangle 2">
            <a:extLst>
              <a:ext uri="{FF2B5EF4-FFF2-40B4-BE49-F238E27FC236}">
                <a16:creationId xmlns:a16="http://schemas.microsoft.com/office/drawing/2014/main" id="{ADA9336B-5931-AA94-966E-211404CEA0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9968261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lgn="ctr"/>
            <a:r>
              <a:rPr lang="en-US" sz="2000" kern="1200" dirty="0">
                <a:solidFill>
                  <a:srgbClr val="FFFFFF"/>
                </a:solidFill>
                <a:latin typeface="+mj-lt"/>
                <a:ea typeface="+mj-ea"/>
                <a:cs typeface="+mj-cs"/>
              </a:rPr>
              <a:t>IMPLEMENTATION DETAILS</a:t>
            </a:r>
          </a:p>
        </p:txBody>
      </p:sp>
      <p:pic>
        <p:nvPicPr>
          <p:cNvPr id="2049" name="Picture 5" descr="Diagram&#10;&#10;Description automatically generated">
            <a:extLst>
              <a:ext uri="{FF2B5EF4-FFF2-40B4-BE49-F238E27FC236}">
                <a16:creationId xmlns:a16="http://schemas.microsoft.com/office/drawing/2014/main" id="{5CF1CF41-EF8F-F378-94E3-00DB310F3C1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5047924" y="643466"/>
            <a:ext cx="6239483" cy="55687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BE137AFB-1121-CD4D-5A9E-30E906EBF9DD}"/>
              </a:ext>
            </a:extLst>
          </p:cNvPr>
          <p:cNvSpPr>
            <a:spLocks noChangeArrowheads="1"/>
          </p:cNvSpPr>
          <p:nvPr/>
        </p:nvSpPr>
        <p:spPr bwMode="auto">
          <a:xfrm>
            <a:off x="5994400" y="7340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7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307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itle 1">
            <a:extLst>
              <a:ext uri="{FF2B5EF4-FFF2-40B4-BE49-F238E27FC236}">
                <a16:creationId xmlns:a16="http://schemas.microsoft.com/office/drawing/2014/main" id="{34295BC7-9C0E-817C-1B31-7D6742F832C1}"/>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Aft>
                <a:spcPts val="600"/>
              </a:spcAft>
            </a:pPr>
            <a:r>
              <a:rPr lang="en-US" sz="4700" b="1" kern="1200" dirty="0">
                <a:solidFill>
                  <a:schemeClr val="bg1"/>
                </a:solidFill>
                <a:latin typeface="+mj-lt"/>
                <a:ea typeface="+mj-ea"/>
                <a:cs typeface="+mj-cs"/>
              </a:rPr>
              <a:t>Modules</a:t>
            </a:r>
          </a:p>
          <a:p>
            <a:pPr algn="ctr">
              <a:spcAft>
                <a:spcPts val="600"/>
              </a:spcAft>
            </a:pPr>
            <a:r>
              <a:rPr lang="en-US" sz="2400" b="1" dirty="0">
                <a:solidFill>
                  <a:schemeClr val="bg1"/>
                </a:solidFill>
              </a:rPr>
              <a:t>EMOTION DETECTION</a:t>
            </a:r>
            <a:endParaRPr lang="en-US" sz="3800" b="1" kern="1200" dirty="0">
              <a:solidFill>
                <a:schemeClr val="bg1"/>
              </a:solidFill>
              <a:latin typeface="+mj-lt"/>
              <a:ea typeface="+mj-ea"/>
              <a:cs typeface="+mj-cs"/>
            </a:endParaRPr>
          </a:p>
        </p:txBody>
      </p:sp>
      <p:cxnSp>
        <p:nvCxnSpPr>
          <p:cNvPr id="3082" name="Straight Connector 3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6AA6AA67-9017-243B-228B-6A7A43BA945B}"/>
              </a:ext>
            </a:extLst>
          </p:cNvPr>
          <p:cNvSpPr>
            <a:spLocks noChangeArrowheads="1"/>
          </p:cNvSpPr>
          <p:nvPr/>
        </p:nvSpPr>
        <p:spPr bwMode="auto">
          <a:xfrm>
            <a:off x="897769" y="1909192"/>
            <a:ext cx="4768779"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just"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solidFill>
                <a:effectLst/>
              </a:rPr>
              <a:t>The system has an "emotion function" that detects emotions using a pre-trained VGG16 model and a </a:t>
            </a:r>
            <a:r>
              <a:rPr kumimoji="0" lang="en-US" altLang="en-US" sz="2000" b="0" i="0" u="none" strike="noStrike" cap="none" normalizeH="0" baseline="0" dirty="0" err="1">
                <a:ln>
                  <a:noFill/>
                </a:ln>
                <a:solidFill>
                  <a:schemeClr val="bg1"/>
                </a:solidFill>
                <a:effectLst/>
              </a:rPr>
              <a:t>Haar</a:t>
            </a:r>
            <a:r>
              <a:rPr kumimoji="0" lang="en-US" altLang="en-US" sz="2000" b="0" i="0" u="none" strike="noStrike" cap="none" normalizeH="0" baseline="0" dirty="0">
                <a:ln>
                  <a:noFill/>
                </a:ln>
                <a:solidFill>
                  <a:schemeClr val="bg1"/>
                </a:solidFill>
                <a:effectLst/>
              </a:rPr>
              <a:t> Cascade classifier from OpenCV. </a:t>
            </a:r>
          </a:p>
          <a:p>
            <a:pPr marL="0" marR="0" lvl="0" indent="-228600" algn="just"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solidFill>
                <a:effectLst/>
              </a:rPr>
              <a:t>It takes an image as input, processes it, and applies the classifier. If a face is found, the model makes a prediction and returns an emotion label.</a:t>
            </a:r>
          </a:p>
        </p:txBody>
      </p:sp>
      <p:cxnSp>
        <p:nvCxnSpPr>
          <p:cNvPr id="3084" name="Straight Connector 308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5" name="Picture 4" descr="A picture containing graphical user interface&#10;&#10;Description automatically generated">
            <a:extLst>
              <a:ext uri="{FF2B5EF4-FFF2-40B4-BE49-F238E27FC236}">
                <a16:creationId xmlns:a16="http://schemas.microsoft.com/office/drawing/2014/main" id="{33665BC2-0B27-02CB-E38C-42DFBC2415F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6525453" y="978219"/>
            <a:ext cx="5666547" cy="490156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A49DFD55-3C28-40EF-9E31-A92D2E4017FF}" type="slidenum">
              <a:rPr lang="en-US" sz="1200">
                <a:solidFill>
                  <a:srgbClr val="FFFFFF"/>
                </a:solidFill>
              </a:rPr>
              <a:pPr>
                <a:spcAft>
                  <a:spcPts val="600"/>
                </a:spcAft>
              </a:pPr>
              <a:t>6</a:t>
            </a:fld>
            <a:endParaRPr lang="en-US" sz="1200">
              <a:solidFill>
                <a:srgbClr val="FFFFFF"/>
              </a:solidFill>
            </a:endParaRPr>
          </a:p>
        </p:txBody>
      </p:sp>
    </p:spTree>
    <p:extLst>
      <p:ext uri="{BB962C8B-B14F-4D97-AF65-F5344CB8AC3E}">
        <p14:creationId xmlns:p14="http://schemas.microsoft.com/office/powerpoint/2010/main" val="7443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307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082" name="Straight Connector 3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6AA6AA67-9017-243B-228B-6A7A43BA945B}"/>
              </a:ext>
            </a:extLst>
          </p:cNvPr>
          <p:cNvSpPr>
            <a:spLocks noChangeArrowheads="1"/>
          </p:cNvSpPr>
          <p:nvPr/>
        </p:nvSpPr>
        <p:spPr bwMode="auto">
          <a:xfrm>
            <a:off x="685801" y="1909192"/>
            <a:ext cx="5194300"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indent="-285750" algn="just">
              <a:spcBef>
                <a:spcPts val="0"/>
              </a:spcBef>
              <a:spcAft>
                <a:spcPts val="0"/>
              </a:spcAft>
              <a:buFont typeface="Arial" panose="020B0604020202020204" pitchFamily="34" charset="0"/>
              <a:buChar char="•"/>
            </a:pP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The system uses the Spotify API to access information about tracks,</a:t>
            </a:r>
            <a:r>
              <a:rPr lang="en-US">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devices, and audio features.</a:t>
            </a:r>
          </a:p>
          <a:p>
            <a:pPr marR="0" algn="just">
              <a:spcBef>
                <a:spcPts val="0"/>
              </a:spcBef>
              <a:spcAft>
                <a:spcPts val="0"/>
              </a:spcAft>
            </a:pPr>
            <a:endPar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It uses two functions, "requestAuthorization()" and</a:t>
            </a:r>
            <a:r>
              <a:rPr lang="en-US">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"callAuthorizationApi()", to obtain an access token for authentication purposes.</a:t>
            </a:r>
          </a:p>
          <a:p>
            <a:pPr marR="0" algn="just">
              <a:spcBef>
                <a:spcPts val="0"/>
              </a:spcBef>
              <a:spcAft>
                <a:spcPts val="0"/>
              </a:spcAft>
            </a:pPr>
            <a:endPar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The</a:t>
            </a:r>
            <a:r>
              <a:rPr lang="en-US">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"callApi()" function is used to send requests to the Spotify accounts service for various</a:t>
            </a:r>
            <a:r>
              <a:rPr lang="en-US">
                <a:solidFill>
                  <a:schemeClr val="bg1"/>
                </a:solidFill>
                <a:latin typeface="Calibri" panose="020F0502020204030204" pitchFamily="34" charset="0"/>
                <a:ea typeface="Times New Roman" panose="02020603050405020304" pitchFamily="18" charset="0"/>
                <a:cs typeface="Times New Roman" panose="02020603050405020304" pitchFamily="18" charset="0"/>
              </a:rPr>
              <a:t> t</a:t>
            </a:r>
            <a:r>
              <a:rPr lang="en-US" sz="18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ypes of information.</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84" name="Straight Connector 308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A49DFD55-3C28-40EF-9E31-A92D2E4017FF}" type="slidenum">
              <a:rPr lang="en-US" sz="1200" smtClean="0">
                <a:solidFill>
                  <a:srgbClr val="FFFFFF"/>
                </a:solidFill>
              </a:rPr>
              <a:pPr>
                <a:spcAft>
                  <a:spcPts val="600"/>
                </a:spcAft>
              </a:pPr>
              <a:t>7</a:t>
            </a:fld>
            <a:endParaRPr lang="en-US" sz="1200">
              <a:solidFill>
                <a:srgbClr val="FFFFFF"/>
              </a:solidFill>
            </a:endParaRPr>
          </a:p>
        </p:txBody>
      </p:sp>
      <p:sp>
        <p:nvSpPr>
          <p:cNvPr id="2" name="Title 1">
            <a:extLst>
              <a:ext uri="{FF2B5EF4-FFF2-40B4-BE49-F238E27FC236}">
                <a16:creationId xmlns:a16="http://schemas.microsoft.com/office/drawing/2014/main" id="{ED0DD218-2A10-72D5-4F3B-C3BA302B10B2}"/>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Aft>
                <a:spcPts val="600"/>
              </a:spcAft>
            </a:pPr>
            <a:r>
              <a:rPr lang="en-US" sz="4700" b="1" kern="1200" dirty="0">
                <a:solidFill>
                  <a:schemeClr val="bg1"/>
                </a:solidFill>
                <a:latin typeface="+mj-lt"/>
                <a:ea typeface="+mj-ea"/>
                <a:cs typeface="+mj-cs"/>
              </a:rPr>
              <a:t>Modules</a:t>
            </a:r>
          </a:p>
          <a:p>
            <a:pPr algn="ctr">
              <a:spcAft>
                <a:spcPts val="600"/>
              </a:spcAft>
            </a:pPr>
            <a:r>
              <a:rPr lang="en-US" sz="2400" b="1" dirty="0">
                <a:solidFill>
                  <a:schemeClr val="bg1"/>
                </a:solidFill>
              </a:rPr>
              <a:t>Spotify </a:t>
            </a:r>
            <a:r>
              <a:rPr lang="en-US" sz="2400" b="1" dirty="0" err="1">
                <a:solidFill>
                  <a:schemeClr val="bg1"/>
                </a:solidFill>
              </a:rPr>
              <a:t>api</a:t>
            </a:r>
            <a:endParaRPr lang="en-US" sz="3800" b="1" kern="1200" dirty="0">
              <a:solidFill>
                <a:schemeClr val="bg1"/>
              </a:solidFill>
              <a:latin typeface="+mj-lt"/>
              <a:ea typeface="+mj-ea"/>
              <a:cs typeface="+mj-cs"/>
            </a:endParaRPr>
          </a:p>
        </p:txBody>
      </p:sp>
      <p:sp>
        <p:nvSpPr>
          <p:cNvPr id="4" name="Rectangle 4">
            <a:extLst>
              <a:ext uri="{FF2B5EF4-FFF2-40B4-BE49-F238E27FC236}">
                <a16:creationId xmlns:a16="http://schemas.microsoft.com/office/drawing/2014/main" id="{14249281-AAC6-9769-1569-ED25EF2A996F}"/>
              </a:ext>
            </a:extLst>
          </p:cNvPr>
          <p:cNvSpPr>
            <a:spLocks noChangeArrowheads="1"/>
          </p:cNvSpPr>
          <p:nvPr/>
        </p:nvSpPr>
        <p:spPr bwMode="auto">
          <a:xfrm>
            <a:off x="6064250" y="233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9" name="Picture 3" descr="Text&#10;&#10;Description automatically generated">
            <a:extLst>
              <a:ext uri="{FF2B5EF4-FFF2-40B4-BE49-F238E27FC236}">
                <a16:creationId xmlns:a16="http://schemas.microsoft.com/office/drawing/2014/main" id="{B7D789C4-7736-CB65-9007-4032FC04D3D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064250" y="1749755"/>
            <a:ext cx="5943600" cy="395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0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What is Flask? How To Create The Flask App? - CODERSERA">
            <a:extLst>
              <a:ext uri="{FF2B5EF4-FFF2-40B4-BE49-F238E27FC236}">
                <a16:creationId xmlns:a16="http://schemas.microsoft.com/office/drawing/2014/main" id="{218F1703-D1AE-82D8-7D43-92C2E1FB61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66" r="20506" b="9089"/>
          <a:stretch/>
        </p:blipFill>
        <p:spPr bwMode="auto">
          <a:xfrm>
            <a:off x="3416300" y="10"/>
            <a:ext cx="877570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8A4CC8-F6DD-7A0A-3468-67009D232DD3}"/>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Aft>
                <a:spcPts val="600"/>
              </a:spcAft>
            </a:pPr>
            <a:r>
              <a:rPr lang="en-US" sz="2600" b="1"/>
              <a:t>Modules</a:t>
            </a:r>
          </a:p>
          <a:p>
            <a:pPr>
              <a:spcAft>
                <a:spcPts val="600"/>
              </a:spcAft>
            </a:pPr>
            <a:r>
              <a:rPr lang="en-US" sz="2600" b="1"/>
              <a:t>FLASK FRAMEWORK</a:t>
            </a:r>
          </a:p>
        </p:txBody>
      </p:sp>
      <p:sp>
        <p:nvSpPr>
          <p:cNvPr id="5131" name="Rectangle 51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a:extLst>
              <a:ext uri="{FF2B5EF4-FFF2-40B4-BE49-F238E27FC236}">
                <a16:creationId xmlns:a16="http://schemas.microsoft.com/office/drawing/2014/main" id="{6AA6AA67-9017-243B-228B-6A7A43BA945B}"/>
              </a:ext>
            </a:extLst>
          </p:cNvPr>
          <p:cNvSpPr>
            <a:spLocks noChangeArrowheads="1"/>
          </p:cNvSpPr>
          <p:nvPr/>
        </p:nvSpPr>
        <p:spPr bwMode="auto">
          <a:xfrm>
            <a:off x="371094" y="2718054"/>
            <a:ext cx="4683506" cy="35834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285750" marR="0" indent="-228600" algn="just">
              <a:lnSpc>
                <a:spcPct val="90000"/>
              </a:lnSpc>
              <a:spcBef>
                <a:spcPts val="0"/>
              </a:spcBef>
              <a:spcAft>
                <a:spcPts val="0"/>
              </a:spcAft>
              <a:buFont typeface="Arial" panose="020B0604020202020204" pitchFamily="34" charset="0"/>
              <a:buChar char="•"/>
            </a:pPr>
            <a:r>
              <a:rPr lang="en-US" sz="2000" dirty="0">
                <a:effectLst/>
              </a:rPr>
              <a:t>The system's server is built on the Flask framework. It has two</a:t>
            </a:r>
            <a:r>
              <a:rPr lang="en-US" sz="2000" dirty="0"/>
              <a:t> </a:t>
            </a:r>
            <a:r>
              <a:rPr lang="en-US" sz="2000" dirty="0">
                <a:effectLst/>
              </a:rPr>
              <a:t>routes, "home" and "emotion". </a:t>
            </a:r>
          </a:p>
          <a:p>
            <a:pPr marL="285750" marR="0" indent="-228600" algn="just">
              <a:lnSpc>
                <a:spcPct val="90000"/>
              </a:lnSpc>
              <a:spcBef>
                <a:spcPts val="0"/>
              </a:spcBef>
              <a:spcAft>
                <a:spcPts val="0"/>
              </a:spcAft>
              <a:buFont typeface="Arial" panose="020B0604020202020204" pitchFamily="34" charset="0"/>
              <a:buChar char="•"/>
            </a:pPr>
            <a:endParaRPr lang="en-US" sz="2000" dirty="0">
              <a:effectLst/>
            </a:endParaRPr>
          </a:p>
          <a:p>
            <a:pPr marL="285750" marR="0" indent="-228600" algn="just">
              <a:lnSpc>
                <a:spcPct val="90000"/>
              </a:lnSpc>
              <a:spcBef>
                <a:spcPts val="0"/>
              </a:spcBef>
              <a:spcAft>
                <a:spcPts val="0"/>
              </a:spcAft>
              <a:buFont typeface="Arial" panose="020B0604020202020204" pitchFamily="34" charset="0"/>
              <a:buChar char="•"/>
            </a:pPr>
            <a:r>
              <a:rPr lang="en-US" sz="2000" dirty="0">
                <a:effectLst/>
              </a:rPr>
              <a:t>The "home" route returns the application webpage, and</a:t>
            </a:r>
            <a:r>
              <a:rPr lang="en-US" sz="2000" dirty="0"/>
              <a:t> </a:t>
            </a:r>
            <a:r>
              <a:rPr lang="en-US" sz="2000" dirty="0">
                <a:effectLst/>
              </a:rPr>
              <a:t>the "emotion" route receives an image and returns an emotion label.</a:t>
            </a:r>
          </a:p>
          <a:p>
            <a:pPr marL="285750" marR="0" indent="-228600" algn="just">
              <a:lnSpc>
                <a:spcPct val="90000"/>
              </a:lnSpc>
              <a:spcBef>
                <a:spcPts val="0"/>
              </a:spcBef>
              <a:spcAft>
                <a:spcPts val="0"/>
              </a:spcAft>
              <a:buFont typeface="Arial" panose="020B0604020202020204" pitchFamily="34" charset="0"/>
              <a:buChar char="•"/>
            </a:pPr>
            <a:endParaRPr lang="en-US" sz="2000" dirty="0"/>
          </a:p>
          <a:p>
            <a:pPr marL="285750" marR="0" indent="-228600" algn="just">
              <a:lnSpc>
                <a:spcPct val="90000"/>
              </a:lnSpc>
              <a:spcBef>
                <a:spcPts val="0"/>
              </a:spcBef>
              <a:spcAft>
                <a:spcPts val="0"/>
              </a:spcAft>
              <a:buFont typeface="Arial" panose="020B0604020202020204" pitchFamily="34" charset="0"/>
              <a:buChar char="•"/>
            </a:pPr>
            <a:r>
              <a:rPr lang="en-US" sz="2000" dirty="0">
                <a:effectLst/>
              </a:rPr>
              <a:t> The "emotion”</a:t>
            </a:r>
            <a:r>
              <a:rPr lang="en-US" sz="2000" dirty="0"/>
              <a:t> </a:t>
            </a:r>
            <a:r>
              <a:rPr lang="en-US" sz="2000" dirty="0">
                <a:effectLst/>
              </a:rPr>
              <a:t>route uses the "emotion function" for emotion detection.</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solidFill>
                <a:latin typeface="Calibri" panose="020F0502020204030204"/>
              </a:rPr>
              <a:pPr>
                <a:spcAft>
                  <a:spcPts val="600"/>
                </a:spcAft>
                <a:defRPr/>
              </a:pPr>
              <a:t>8</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5473804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307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082" name="Straight Connector 3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6AA6AA67-9017-243B-228B-6A7A43BA945B}"/>
              </a:ext>
            </a:extLst>
          </p:cNvPr>
          <p:cNvSpPr>
            <a:spLocks noChangeArrowheads="1"/>
          </p:cNvSpPr>
          <p:nvPr/>
        </p:nvSpPr>
        <p:spPr bwMode="auto">
          <a:xfrm>
            <a:off x="897769" y="1909192"/>
            <a:ext cx="4982331"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indent="-285750" algn="just">
              <a:spcBef>
                <a:spcPts val="0"/>
              </a:spcBef>
              <a:spcAft>
                <a:spcPts val="0"/>
              </a:spcAft>
              <a:buFont typeface="Arial" panose="020B0604020202020204" pitchFamily="34" charset="0"/>
              <a:buChar char="•"/>
            </a:pP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The VGG16 model used for emotion detection was trained for over 400</a:t>
            </a: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epochs with 478 images in each batch. </a:t>
            </a:r>
          </a:p>
          <a:p>
            <a:pPr marR="0" algn="just">
              <a:spcBef>
                <a:spcPts val="0"/>
              </a:spcBef>
              <a:spcAft>
                <a:spcPts val="0"/>
              </a:spcAft>
            </a:pPr>
            <a:endPar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Various hyperparameters were tuned throughout</a:t>
            </a: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the course of training. </a:t>
            </a:r>
          </a:p>
          <a:p>
            <a:pPr marR="0" algn="just">
              <a:spcBef>
                <a:spcPts val="0"/>
              </a:spcBef>
              <a:spcAft>
                <a:spcPts val="0"/>
              </a:spcAft>
            </a:pPr>
            <a:endPar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The model achieved an accuracy of around 98% on the train set</a:t>
            </a: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and around 70% on the test set.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84" name="Straight Connector 308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A49DFD55-3C28-40EF-9E31-A92D2E4017FF}" type="slidenum">
              <a:rPr lang="en-US" sz="1200">
                <a:solidFill>
                  <a:srgbClr val="FFFFFF"/>
                </a:solidFill>
              </a:rPr>
              <a:pPr>
                <a:spcAft>
                  <a:spcPts val="600"/>
                </a:spcAft>
              </a:pPr>
              <a:t>9</a:t>
            </a:fld>
            <a:endParaRPr lang="en-US" sz="1200">
              <a:solidFill>
                <a:srgbClr val="FFFFFF"/>
              </a:solidFill>
            </a:endParaRPr>
          </a:p>
        </p:txBody>
      </p:sp>
      <p:sp>
        <p:nvSpPr>
          <p:cNvPr id="2" name="Title 1">
            <a:extLst>
              <a:ext uri="{FF2B5EF4-FFF2-40B4-BE49-F238E27FC236}">
                <a16:creationId xmlns:a16="http://schemas.microsoft.com/office/drawing/2014/main" id="{4DD41C13-B59B-E4F7-20B6-93AFF847F046}"/>
              </a:ext>
            </a:extLst>
          </p:cNvPr>
          <p:cNvSpPr txBox="1">
            <a:spLocks/>
          </p:cNvSpPr>
          <p:nvPr/>
        </p:nvSpPr>
        <p:spPr>
          <a:xfrm>
            <a:off x="776611" y="524106"/>
            <a:ext cx="5103489"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Aft>
                <a:spcPts val="600"/>
              </a:spcAft>
            </a:pPr>
            <a:r>
              <a:rPr lang="en-US" sz="4700" b="1" kern="1200" dirty="0">
                <a:solidFill>
                  <a:schemeClr val="bg1"/>
                </a:solidFill>
                <a:latin typeface="+mj-lt"/>
                <a:ea typeface="+mj-ea"/>
                <a:cs typeface="+mj-cs"/>
              </a:rPr>
              <a:t>Modules</a:t>
            </a:r>
          </a:p>
          <a:p>
            <a:pPr algn="ctr">
              <a:spcAft>
                <a:spcPts val="600"/>
              </a:spcAft>
            </a:pPr>
            <a:r>
              <a:rPr lang="en-US" sz="2400" b="1" dirty="0">
                <a:solidFill>
                  <a:schemeClr val="bg1"/>
                </a:solidFill>
              </a:rPr>
              <a:t>Vgg16 model</a:t>
            </a:r>
            <a:endParaRPr lang="en-US" sz="3800" b="1" kern="1200" dirty="0">
              <a:solidFill>
                <a:schemeClr val="bg1"/>
              </a:solidFill>
              <a:latin typeface="+mj-lt"/>
              <a:ea typeface="+mj-ea"/>
              <a:cs typeface="+mj-cs"/>
            </a:endParaRPr>
          </a:p>
        </p:txBody>
      </p:sp>
      <p:pic>
        <p:nvPicPr>
          <p:cNvPr id="6146" name="Picture 2" descr="Expression Recognition Method Using Improved VGG16 Network Model in Robot  Interaction">
            <a:extLst>
              <a:ext uri="{FF2B5EF4-FFF2-40B4-BE49-F238E27FC236}">
                <a16:creationId xmlns:a16="http://schemas.microsoft.com/office/drawing/2014/main" id="{F6002E39-AF4A-20FF-0599-3C8407B72D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8" t="9074" r="4083" b="4815"/>
          <a:stretch/>
        </p:blipFill>
        <p:spPr bwMode="auto">
          <a:xfrm>
            <a:off x="5935362" y="1041400"/>
            <a:ext cx="5990389" cy="507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13395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739</Words>
  <Application>Microsoft Macintosh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Tenorite</vt:lpstr>
      <vt:lpstr>Times New Roman</vt:lpstr>
      <vt:lpstr>TimesNewRomanPS</vt:lpstr>
      <vt:lpstr>TimesNewRomanPSMT</vt:lpstr>
      <vt:lpstr>Office Theme</vt:lpstr>
      <vt:lpstr> CS- 584 MACHINE LEARNING   FINAL PROJECT  MUSIC RECOMMENDATION SYSTEM USING EMOTION RECOGNITION </vt:lpstr>
      <vt:lpstr>AGENDA</vt:lpstr>
      <vt:lpstr>INTRODUCTION</vt:lpstr>
      <vt:lpstr>DATASET FER2013</vt:lpstr>
      <vt:lpstr>IMPLEMENTATION DETAILS</vt:lpstr>
      <vt:lpstr>PowerPoint Presentation</vt:lpstr>
      <vt:lpstr>PowerPoint Presentation</vt:lpstr>
      <vt:lpstr>PowerPoint Presentation</vt:lpstr>
      <vt:lpstr>PowerPoint Presentation</vt:lpstr>
      <vt:lpstr>PowerPoint Presentation</vt:lpstr>
      <vt:lpstr>RESULTS</vt:lpstr>
      <vt:lpstr>RESULTS</vt:lpstr>
      <vt:lpstr>APPLICATION HOMEPAGE</vt:lpstr>
      <vt:lpstr>EMOTION DETECTION  EMOTION DEDUCTED: HAPPY</vt:lpstr>
      <vt:lpstr>EMOTION DETECTION  EMOTION DEDUCTED: ANGRY</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2021-05-30T14:07:31Z</dcterms:created>
  <dcterms:modified xsi:type="dcterms:W3CDTF">2023-04-12T13:29:43Z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